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jpeg" ContentType="image/jpeg"/>
  <Default Extension="wmf" ContentType="image/x-wmf"/>
  <Default Extension="rels" ContentType="application/vnd.openxmlformats-package.relationships+xml"/>
  <Default Extension="xml" ContentType="application/xml"/>
  <Default Extension="vml" ContentType="application/vnd.openxmlformats-officedocument.vmlDrawi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3"/>
  </p:notesMasterIdLst>
  <p:sldIdLst>
    <p:sldId id="256" r:id="rId2"/>
    <p:sldId id="258" r:id="rId3"/>
    <p:sldId id="257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CECFF"/>
    <a:srgbClr val="66CC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>
        <p:scale>
          <a:sx n="90" d="100"/>
          <a:sy n="90" d="100"/>
        </p:scale>
        <p:origin x="546" y="24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drawings/_rels/vmlDrawing1.vml.rels><?xml version="1.0" encoding="UTF-8" standalone="yes"?>
<Relationships xmlns="http://schemas.openxmlformats.org/package/2006/relationships"><Relationship Id="rId3" Type="http://schemas.openxmlformats.org/officeDocument/2006/relationships/image" Target="../media/image13.wmf"/><Relationship Id="rId2" Type="http://schemas.openxmlformats.org/officeDocument/2006/relationships/image" Target="../media/image12.wmf"/><Relationship Id="rId1" Type="http://schemas.openxmlformats.org/officeDocument/2006/relationships/image" Target="../media/image11.wmf"/><Relationship Id="rId4" Type="http://schemas.openxmlformats.org/officeDocument/2006/relationships/image" Target="../media/image14.wmf"/></Relationships>
</file>

<file path=ppt/media/image1.png>
</file>

<file path=ppt/media/image10.png>
</file>

<file path=ppt/media/image11.wmf>
</file>

<file path=ppt/media/image12.wmf>
</file>

<file path=ppt/media/image13.wmf>
</file>

<file path=ppt/media/image14.wmf>
</file>

<file path=ppt/media/image15.png>
</file>

<file path=ppt/media/image16.png>
</file>

<file path=ppt/media/image17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2CF6BD5-054A-48FB-81AA-9293C9F10E1B}" type="datetimeFigureOut">
              <a:rPr lang="en-US" smtClean="0"/>
              <a:t>6/21/2021</a:t>
            </a:fld>
            <a:endParaRPr lang="en-US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EB7E302-5B5D-4794-BEAB-F9145C2EDC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952973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EB7E302-5B5D-4794-BEAB-F9145C2EDC0A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184274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en-US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 smtClean="0"/>
              <a:t>Образец подзаголовка</a:t>
            </a:r>
            <a:endParaRPr lang="en-US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3580A5-E51A-419C-924A-F5F805045894}" type="datetimeFigureOut">
              <a:rPr lang="en-US" smtClean="0"/>
              <a:t>6/21/2021</a:t>
            </a:fld>
            <a:endParaRPr lang="en-US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BCC597-CEF1-45E6-AF51-528C69DD4D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110105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3580A5-E51A-419C-924A-F5F805045894}" type="datetimeFigureOut">
              <a:rPr lang="en-US" smtClean="0"/>
              <a:t>6/21/2021</a:t>
            </a:fld>
            <a:endParaRPr lang="en-US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BCC597-CEF1-45E6-AF51-528C69DD4D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64800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en-US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3580A5-E51A-419C-924A-F5F805045894}" type="datetimeFigureOut">
              <a:rPr lang="en-US" smtClean="0"/>
              <a:t>6/21/2021</a:t>
            </a:fld>
            <a:endParaRPr lang="en-US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BCC597-CEF1-45E6-AF51-528C69DD4D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64896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3580A5-E51A-419C-924A-F5F805045894}" type="datetimeFigureOut">
              <a:rPr lang="en-US" smtClean="0"/>
              <a:t>6/21/2021</a:t>
            </a:fld>
            <a:endParaRPr lang="en-US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BCC597-CEF1-45E6-AF51-528C69DD4D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18837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en-US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3580A5-E51A-419C-924A-F5F805045894}" type="datetimeFigureOut">
              <a:rPr lang="en-US" smtClean="0"/>
              <a:t>6/21/2021</a:t>
            </a:fld>
            <a:endParaRPr lang="en-US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BCC597-CEF1-45E6-AF51-528C69DD4D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57485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/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3580A5-E51A-419C-924A-F5F805045894}" type="datetimeFigureOut">
              <a:rPr lang="en-US" smtClean="0"/>
              <a:t>6/21/2021</a:t>
            </a:fld>
            <a:endParaRPr lang="en-US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BCC597-CEF1-45E6-AF51-528C69DD4D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91493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en-US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3580A5-E51A-419C-924A-F5F805045894}" type="datetimeFigureOut">
              <a:rPr lang="en-US" smtClean="0"/>
              <a:t>6/21/2021</a:t>
            </a:fld>
            <a:endParaRPr lang="en-US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BCC597-CEF1-45E6-AF51-528C69DD4D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81701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3580A5-E51A-419C-924A-F5F805045894}" type="datetimeFigureOut">
              <a:rPr lang="en-US" smtClean="0"/>
              <a:t>6/21/2021</a:t>
            </a:fld>
            <a:endParaRPr lang="en-US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BCC597-CEF1-45E6-AF51-528C69DD4D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46060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3580A5-E51A-419C-924A-F5F805045894}" type="datetimeFigureOut">
              <a:rPr lang="en-US" smtClean="0"/>
              <a:t>6/21/2021</a:t>
            </a:fld>
            <a:endParaRPr lang="en-US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BCC597-CEF1-45E6-AF51-528C69DD4D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35996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en-US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3580A5-E51A-419C-924A-F5F805045894}" type="datetimeFigureOut">
              <a:rPr lang="en-US" smtClean="0"/>
              <a:t>6/21/2021</a:t>
            </a:fld>
            <a:endParaRPr lang="en-US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BCC597-CEF1-45E6-AF51-528C69DD4D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66660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en-US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3580A5-E51A-419C-924A-F5F805045894}" type="datetimeFigureOut">
              <a:rPr lang="en-US" smtClean="0"/>
              <a:t>6/21/2021</a:t>
            </a:fld>
            <a:endParaRPr lang="en-US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BCC597-CEF1-45E6-AF51-528C69DD4D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82748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 t="-39000" b="-3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en-US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/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A3580A5-E51A-419C-924A-F5F805045894}" type="datetimeFigureOut">
              <a:rPr lang="en-US" smtClean="0"/>
              <a:t>6/21/2021</a:t>
            </a:fld>
            <a:endParaRPr lang="en-US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5BCC597-CEF1-45E6-AF51-528C69DD4D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7786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wmf"/><Relationship Id="rId3" Type="http://schemas.openxmlformats.org/officeDocument/2006/relationships/oleObject" Target="../embeddings/oleObject1.bin"/><Relationship Id="rId7" Type="http://schemas.openxmlformats.org/officeDocument/2006/relationships/oleObject" Target="../embeddings/oleObject3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6" Type="http://schemas.openxmlformats.org/officeDocument/2006/relationships/image" Target="../media/image12.wmf"/><Relationship Id="rId5" Type="http://schemas.openxmlformats.org/officeDocument/2006/relationships/oleObject" Target="../embeddings/oleObject2.bin"/><Relationship Id="rId10" Type="http://schemas.openxmlformats.org/officeDocument/2006/relationships/image" Target="../media/image14.wmf"/><Relationship Id="rId4" Type="http://schemas.openxmlformats.org/officeDocument/2006/relationships/image" Target="../media/image11.wmf"/><Relationship Id="rId9" Type="http://schemas.openxmlformats.org/officeDocument/2006/relationships/oleObject" Target="../embeddings/oleObject4.bin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9">
            <a:extLst>
              <a:ext uri="{FF2B5EF4-FFF2-40B4-BE49-F238E27FC236}">
                <a16:creationId xmlns:a16="http://schemas.microsoft.com/office/drawing/2014/main" id="{2586CB59-9D01-4B7A-90C6-017193C74CD5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24000" y="260350"/>
            <a:ext cx="9144000" cy="107721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spAutoFit/>
          </a:bodyPr>
          <a:lstStyle/>
          <a:p>
            <a:pPr algn="ctr">
              <a:defRPr/>
            </a:pPr>
            <a:r>
              <a:rPr lang="uk-UA" sz="1600" b="1" dirty="0">
                <a:solidFill>
                  <a:prstClr val="white"/>
                </a:solidFill>
                <a:cs typeface="Helvetica" panose="020B0604020202020204" pitchFamily="34" charset="0"/>
              </a:rPr>
              <a:t>Міністерство освіти та науки України</a:t>
            </a:r>
          </a:p>
          <a:p>
            <a:pPr algn="ctr">
              <a:defRPr/>
            </a:pPr>
            <a:r>
              <a:rPr lang="uk-UA" sz="1600" b="1" dirty="0">
                <a:solidFill>
                  <a:prstClr val="white"/>
                </a:solidFill>
                <a:cs typeface="Helvetica" panose="020B0604020202020204" pitchFamily="34" charset="0"/>
              </a:rPr>
              <a:t>НТУ «Дніпровська політехніка»</a:t>
            </a:r>
          </a:p>
          <a:p>
            <a:pPr algn="ctr">
              <a:defRPr/>
            </a:pPr>
            <a:r>
              <a:rPr lang="uk-UA" sz="1600" b="1" dirty="0">
                <a:solidFill>
                  <a:prstClr val="white"/>
                </a:solidFill>
                <a:cs typeface="Helvetica" panose="020B0604020202020204" pitchFamily="34" charset="0"/>
              </a:rPr>
              <a:t>Інститут електроенергетики</a:t>
            </a:r>
          </a:p>
          <a:p>
            <a:pPr algn="ctr">
              <a:defRPr/>
            </a:pPr>
            <a:r>
              <a:rPr lang="uk-UA" sz="1600" b="1" dirty="0">
                <a:solidFill>
                  <a:prstClr val="white"/>
                </a:solidFill>
                <a:cs typeface="Helvetica" panose="020B0604020202020204" pitchFamily="34" charset="0"/>
              </a:rPr>
              <a:t>Кафедра програмного забезпечення комп’ютерних систем</a:t>
            </a:r>
          </a:p>
        </p:txBody>
      </p:sp>
      <p:sp>
        <p:nvSpPr>
          <p:cNvPr id="14" name="Rectangle 11">
            <a:extLst>
              <a:ext uri="{FF2B5EF4-FFF2-40B4-BE49-F238E27FC236}">
                <a16:creationId xmlns:a16="http://schemas.microsoft.com/office/drawing/2014/main" id="{6601C6B5-FE1B-4D30-AAE7-B15C74BB80D2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44195" y="1376343"/>
            <a:ext cx="6160314" cy="95410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ru-RU" sz="2800" dirty="0">
                <a:solidFill>
                  <a:prstClr val="white"/>
                </a:solidFill>
                <a:cs typeface="Helvetica" panose="020B0604020202020204" pitchFamily="34" charset="0"/>
              </a:rPr>
              <a:t>КВАЛІФІКАЦІЙНА </a:t>
            </a:r>
            <a:r>
              <a:rPr lang="ru-RU" sz="2800" dirty="0" smtClean="0">
                <a:solidFill>
                  <a:prstClr val="white"/>
                </a:solidFill>
                <a:cs typeface="Helvetica" panose="020B0604020202020204" pitchFamily="34" charset="0"/>
              </a:rPr>
              <a:t>РОБОТА</a:t>
            </a:r>
            <a:r>
              <a:rPr lang="en-US" sz="2400" dirty="0" smtClean="0">
                <a:solidFill>
                  <a:prstClr val="white"/>
                </a:solidFill>
                <a:cs typeface="Helvetica" panose="020B0604020202020204" pitchFamily="34" charset="0"/>
              </a:rPr>
              <a:t/>
            </a:r>
            <a:br>
              <a:rPr lang="en-US" sz="2400" dirty="0" smtClean="0">
                <a:solidFill>
                  <a:prstClr val="white"/>
                </a:solidFill>
                <a:cs typeface="Helvetica" panose="020B0604020202020204" pitchFamily="34" charset="0"/>
              </a:rPr>
            </a:br>
            <a:r>
              <a:rPr lang="ru-RU" sz="2800" dirty="0" smtClean="0">
                <a:solidFill>
                  <a:prstClr val="white"/>
                </a:solidFill>
                <a:cs typeface="Helvetica" panose="020B0604020202020204" pitchFamily="34" charset="0"/>
              </a:rPr>
              <a:t>бакалавра</a:t>
            </a:r>
            <a:endParaRPr lang="ru-RU" sz="2800" dirty="0">
              <a:solidFill>
                <a:prstClr val="white"/>
              </a:solidFill>
              <a:cs typeface="Helvetica" panose="020B0604020202020204" pitchFamily="34" charset="0"/>
            </a:endParaRPr>
          </a:p>
        </p:txBody>
      </p:sp>
      <p:sp>
        <p:nvSpPr>
          <p:cNvPr id="15" name="Rectangle 12">
            <a:extLst>
              <a:ext uri="{FF2B5EF4-FFF2-40B4-BE49-F238E27FC236}">
                <a16:creationId xmlns:a16="http://schemas.microsoft.com/office/drawing/2014/main" id="{A15ABA73-36AA-4ACF-9810-C44DBB335B25}"/>
              </a:ext>
            </a:extLst>
          </p:cNvPr>
          <p:cNvSpPr>
            <a:spLocks noChangeArrowheads="1"/>
          </p:cNvSpPr>
          <p:nvPr/>
        </p:nvSpPr>
        <p:spPr bwMode="auto">
          <a:xfrm>
            <a:off x="1861122" y="3094628"/>
            <a:ext cx="8526463" cy="70788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t">
            <a:spAutoFit/>
          </a:bodyPr>
          <a:lstStyle/>
          <a:p>
            <a:pPr algn="ctr">
              <a:defRPr/>
            </a:pPr>
            <a:r>
              <a:rPr lang="uk-UA" sz="2000" b="1" dirty="0" smtClean="0">
                <a:solidFill>
                  <a:prstClr val="white"/>
                </a:solidFill>
                <a:cs typeface="Helvetica"/>
              </a:rPr>
              <a:t>Розробка ігрового додатку для адаптації дій гравця з використанням бібліотек </a:t>
            </a:r>
            <a:r>
              <a:rPr lang="en-US" sz="2000" b="1" dirty="0" err="1" smtClean="0">
                <a:solidFill>
                  <a:prstClr val="white"/>
                </a:solidFill>
                <a:cs typeface="Helvetica"/>
              </a:rPr>
              <a:t>RayLib</a:t>
            </a:r>
            <a:r>
              <a:rPr lang="en-US" sz="2000" b="1" dirty="0" smtClean="0">
                <a:solidFill>
                  <a:prstClr val="white"/>
                </a:solidFill>
                <a:cs typeface="Helvetica"/>
              </a:rPr>
              <a:t> </a:t>
            </a:r>
            <a:r>
              <a:rPr lang="en-US" sz="2000" b="1" dirty="0">
                <a:solidFill>
                  <a:prstClr val="white"/>
                </a:solidFill>
                <a:cs typeface="Helvetica"/>
              </a:rPr>
              <a:t>v3.5, </a:t>
            </a:r>
            <a:r>
              <a:rPr lang="en-US" sz="2000" b="1" dirty="0" err="1">
                <a:solidFill>
                  <a:prstClr val="white"/>
                </a:solidFill>
                <a:cs typeface="Helvetica"/>
              </a:rPr>
              <a:t>OpenMP</a:t>
            </a:r>
            <a:r>
              <a:rPr lang="en-US" sz="2000" b="1" dirty="0">
                <a:solidFill>
                  <a:prstClr val="white"/>
                </a:solidFill>
                <a:cs typeface="Helvetica"/>
              </a:rPr>
              <a:t> 2.0 </a:t>
            </a:r>
            <a:r>
              <a:rPr lang="ru-RU" sz="2000" b="1" dirty="0">
                <a:solidFill>
                  <a:prstClr val="white"/>
                </a:solidFill>
                <a:cs typeface="Helvetica"/>
              </a:rPr>
              <a:t>на </a:t>
            </a:r>
            <a:r>
              <a:rPr lang="uk-UA" sz="2000" b="1" dirty="0" smtClean="0">
                <a:solidFill>
                  <a:prstClr val="white"/>
                </a:solidFill>
                <a:cs typeface="Helvetica"/>
              </a:rPr>
              <a:t>мові</a:t>
            </a:r>
            <a:r>
              <a:rPr lang="ru-RU" sz="2000" b="1" dirty="0" smtClean="0">
                <a:solidFill>
                  <a:prstClr val="white"/>
                </a:solidFill>
                <a:cs typeface="Helvetica"/>
              </a:rPr>
              <a:t> </a:t>
            </a:r>
            <a:r>
              <a:rPr lang="en-US" sz="2000" b="1" dirty="0">
                <a:solidFill>
                  <a:prstClr val="white"/>
                </a:solidFill>
                <a:cs typeface="Helvetica"/>
              </a:rPr>
              <a:t>C++</a:t>
            </a:r>
            <a:endParaRPr lang="uk-UA" sz="2000" b="1" dirty="0">
              <a:solidFill>
                <a:prstClr val="white"/>
              </a:solidFill>
              <a:cs typeface="Helvetica"/>
            </a:endParaRPr>
          </a:p>
        </p:txBody>
      </p:sp>
      <p:sp>
        <p:nvSpPr>
          <p:cNvPr id="16" name="Rectangle 13">
            <a:extLst>
              <a:ext uri="{FF2B5EF4-FFF2-40B4-BE49-F238E27FC236}">
                <a16:creationId xmlns:a16="http://schemas.microsoft.com/office/drawing/2014/main" id="{F1499EBC-696F-42FF-9192-04CE2EAFFF10}"/>
              </a:ext>
            </a:extLst>
          </p:cNvPr>
          <p:cNvSpPr>
            <a:spLocks noChangeArrowheads="1"/>
          </p:cNvSpPr>
          <p:nvPr/>
        </p:nvSpPr>
        <p:spPr bwMode="auto">
          <a:xfrm>
            <a:off x="8654637" y="4264287"/>
            <a:ext cx="2801557" cy="138499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anchor="t">
            <a:spAutoFit/>
          </a:bodyPr>
          <a:lstStyle/>
          <a:p>
            <a:pPr>
              <a:defRPr/>
            </a:pPr>
            <a:r>
              <a:rPr lang="uk-UA" sz="1400" b="1" dirty="0">
                <a:solidFill>
                  <a:prstClr val="white"/>
                </a:solidFill>
                <a:cs typeface="Helvetica" panose="020B0604020202020204" pitchFamily="34" charset="0"/>
              </a:rPr>
              <a:t>Виконав:</a:t>
            </a:r>
            <a:r>
              <a:rPr lang="uk-UA" sz="1400" dirty="0">
                <a:solidFill>
                  <a:prstClr val="white"/>
                </a:solidFill>
                <a:cs typeface="Helvetica" panose="020B0604020202020204" pitchFamily="34" charset="0"/>
              </a:rPr>
              <a:t> </a:t>
            </a:r>
          </a:p>
          <a:p>
            <a:pPr>
              <a:defRPr/>
            </a:pPr>
            <a:r>
              <a:rPr lang="uk-UA" sz="1400" dirty="0">
                <a:solidFill>
                  <a:prstClr val="white"/>
                </a:solidFill>
                <a:cs typeface="Helvetica" panose="020B0604020202020204" pitchFamily="34" charset="0"/>
              </a:rPr>
              <a:t>студент групи </a:t>
            </a:r>
            <a:r>
              <a:rPr lang="uk-UA" sz="1400" dirty="0" smtClean="0">
                <a:solidFill>
                  <a:prstClr val="white"/>
                </a:solidFill>
                <a:cs typeface="Helvetica" panose="020B0604020202020204" pitchFamily="34" charset="0"/>
              </a:rPr>
              <a:t>122-17-3</a:t>
            </a:r>
            <a:endParaRPr lang="uk-UA" sz="1400" dirty="0">
              <a:solidFill>
                <a:prstClr val="white"/>
              </a:solidFill>
              <a:cs typeface="Helvetica" panose="020B0604020202020204" pitchFamily="34" charset="0"/>
            </a:endParaRPr>
          </a:p>
          <a:p>
            <a:pPr>
              <a:defRPr/>
            </a:pPr>
            <a:r>
              <a:rPr lang="uk-UA" sz="1400" dirty="0" smtClean="0">
                <a:solidFill>
                  <a:prstClr val="white"/>
                </a:solidFill>
                <a:cs typeface="Helvetica"/>
              </a:rPr>
              <a:t>Бондар А.П.</a:t>
            </a:r>
            <a:endParaRPr lang="uk-UA" sz="1400" dirty="0">
              <a:solidFill>
                <a:prstClr val="white"/>
              </a:solidFill>
              <a:cs typeface="Helvetica"/>
            </a:endParaRPr>
          </a:p>
          <a:p>
            <a:pPr>
              <a:defRPr/>
            </a:pPr>
            <a:endParaRPr lang="uk-UA" sz="1400" dirty="0">
              <a:solidFill>
                <a:prstClr val="white"/>
              </a:solidFill>
              <a:cs typeface="Helvetica" panose="020B0604020202020204" pitchFamily="34" charset="0"/>
            </a:endParaRPr>
          </a:p>
          <a:p>
            <a:pPr>
              <a:defRPr/>
            </a:pPr>
            <a:r>
              <a:rPr lang="uk-UA" sz="1400" b="1" dirty="0">
                <a:solidFill>
                  <a:prstClr val="white"/>
                </a:solidFill>
                <a:cs typeface="Helvetica" panose="020B0604020202020204" pitchFamily="34" charset="0"/>
              </a:rPr>
              <a:t>Керівник:</a:t>
            </a:r>
          </a:p>
          <a:p>
            <a:pPr>
              <a:defRPr/>
            </a:pPr>
            <a:r>
              <a:rPr lang="uk-UA" sz="1400" dirty="0" smtClean="0">
                <a:solidFill>
                  <a:prstClr val="white"/>
                </a:solidFill>
                <a:cs typeface="Helvetica"/>
              </a:rPr>
              <a:t>доц. </a:t>
            </a:r>
            <a:r>
              <a:rPr lang="uk-UA" sz="1400" dirty="0">
                <a:solidFill>
                  <a:prstClr val="white"/>
                </a:solidFill>
                <a:cs typeface="Helvetica"/>
              </a:rPr>
              <a:t>Бердник </a:t>
            </a:r>
            <a:r>
              <a:rPr lang="uk-UA" sz="1400" dirty="0" smtClean="0">
                <a:solidFill>
                  <a:prstClr val="white"/>
                </a:solidFill>
                <a:cs typeface="Helvetica"/>
              </a:rPr>
              <a:t>М.Г.</a:t>
            </a:r>
            <a:endParaRPr lang="uk-UA" sz="1400" dirty="0">
              <a:solidFill>
                <a:prstClr val="white"/>
              </a:solidFill>
              <a:cs typeface="Helvetica"/>
            </a:endParaRPr>
          </a:p>
        </p:txBody>
      </p:sp>
      <p:sp>
        <p:nvSpPr>
          <p:cNvPr id="17" name="Rectangle 14">
            <a:extLst>
              <a:ext uri="{FF2B5EF4-FFF2-40B4-BE49-F238E27FC236}">
                <a16:creationId xmlns:a16="http://schemas.microsoft.com/office/drawing/2014/main" id="{1FC20CA7-EB01-4E09-8516-81D267D3A5CF}"/>
              </a:ext>
            </a:extLst>
          </p:cNvPr>
          <p:cNvSpPr>
            <a:spLocks noChangeArrowheads="1"/>
          </p:cNvSpPr>
          <p:nvPr/>
        </p:nvSpPr>
        <p:spPr bwMode="auto">
          <a:xfrm>
            <a:off x="5726647" y="6007614"/>
            <a:ext cx="795411" cy="53553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>
            <a:spAutoFit/>
          </a:bodyPr>
          <a:lstStyle/>
          <a:p>
            <a:pPr algn="ctr">
              <a:lnSpc>
                <a:spcPct val="90000"/>
              </a:lnSpc>
              <a:defRPr/>
            </a:pPr>
            <a:r>
              <a:rPr lang="uk-UA" sz="1600" dirty="0">
                <a:solidFill>
                  <a:prstClr val="white"/>
                </a:solidFill>
                <a:cs typeface="Helvetica" panose="020B0604020202020204" pitchFamily="34" charset="0"/>
              </a:rPr>
              <a:t>Дніпро</a:t>
            </a:r>
          </a:p>
          <a:p>
            <a:pPr algn="ctr">
              <a:lnSpc>
                <a:spcPct val="90000"/>
              </a:lnSpc>
              <a:defRPr/>
            </a:pPr>
            <a:r>
              <a:rPr lang="uk-UA" sz="1600" dirty="0" smtClean="0">
                <a:solidFill>
                  <a:prstClr val="white"/>
                </a:solidFill>
                <a:cs typeface="Helvetica" panose="020B0604020202020204" pitchFamily="34" charset="0"/>
              </a:rPr>
              <a:t>2021</a:t>
            </a:r>
            <a:endParaRPr lang="uk-UA" sz="1600" dirty="0">
              <a:solidFill>
                <a:prstClr val="white"/>
              </a:solidFill>
              <a:cs typeface="Helvetica" panose="020B0604020202020204" pitchFamily="34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B64107CD-480A-45F8-B12E-60A177AED3F7}"/>
              </a:ext>
            </a:extLst>
          </p:cNvPr>
          <p:cNvSpPr txBox="1"/>
          <p:nvPr/>
        </p:nvSpPr>
        <p:spPr>
          <a:xfrm>
            <a:off x="2123852" y="2330450"/>
            <a:ext cx="8001000" cy="615553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spAutoFit/>
          </a:bodyPr>
          <a:lstStyle/>
          <a:p>
            <a:pPr algn="ctr">
              <a:defRPr/>
            </a:pPr>
            <a:r>
              <a:rPr lang="uk-UA" dirty="0" smtClean="0">
                <a:solidFill>
                  <a:prstClr val="white"/>
                </a:solidFill>
                <a:cs typeface="Helvetica" panose="020B0604020202020204" pitchFamily="34" charset="0"/>
              </a:rPr>
              <a:t>напрям підготовки «</a:t>
            </a:r>
            <a:r>
              <a:rPr lang="ru-RU" dirty="0" smtClean="0">
                <a:solidFill>
                  <a:prstClr val="white"/>
                </a:solidFill>
                <a:cs typeface="Helvetica" panose="020B0604020202020204" pitchFamily="34" charset="0"/>
              </a:rPr>
              <a:t>12</a:t>
            </a:r>
            <a:r>
              <a:rPr lang="en-US" dirty="0" smtClean="0">
                <a:solidFill>
                  <a:prstClr val="white"/>
                </a:solidFill>
                <a:cs typeface="Helvetica" panose="020B0604020202020204" pitchFamily="34" charset="0"/>
              </a:rPr>
              <a:t>2</a:t>
            </a:r>
            <a:r>
              <a:rPr lang="uk-UA" dirty="0" smtClean="0">
                <a:solidFill>
                  <a:prstClr val="white"/>
                </a:solidFill>
                <a:cs typeface="Helvetica" panose="020B0604020202020204" pitchFamily="34" charset="0"/>
              </a:rPr>
              <a:t> Комп’ютерні науки»</a:t>
            </a:r>
          </a:p>
          <a:p>
            <a:pPr algn="ctr">
              <a:defRPr/>
            </a:pPr>
            <a:r>
              <a:rPr lang="uk-UA" sz="1600" dirty="0">
                <a:solidFill>
                  <a:prstClr val="white"/>
                </a:solidFill>
                <a:cs typeface="Helvetica" panose="020B0604020202020204" pitchFamily="34" charset="0"/>
              </a:rPr>
              <a:t>н</a:t>
            </a:r>
            <a:r>
              <a:rPr lang="uk-UA" sz="1600" dirty="0" smtClean="0">
                <a:solidFill>
                  <a:prstClr val="white"/>
                </a:solidFill>
                <a:cs typeface="Helvetica" panose="020B0604020202020204" pitchFamily="34" charset="0"/>
              </a:rPr>
              <a:t>а тему</a:t>
            </a:r>
            <a:endParaRPr lang="ru-RU" sz="1600" dirty="0">
              <a:solidFill>
                <a:prstClr val="white"/>
              </a:solidFill>
              <a:cs typeface="Helvetica" panose="020B0604020202020204" pitchFamily="34" charset="0"/>
            </a:endParaRPr>
          </a:p>
        </p:txBody>
      </p:sp>
      <p:sp>
        <p:nvSpPr>
          <p:cNvPr id="19" name="Номер слайда 7">
            <a:extLst>
              <a:ext uri="{FF2B5EF4-FFF2-40B4-BE49-F238E27FC236}">
                <a16:creationId xmlns:a16="http://schemas.microsoft.com/office/drawing/2014/main" id="{763EB6FD-DEA9-47A8-99B5-28E061A40D71}"/>
              </a:ext>
            </a:extLst>
          </p:cNvPr>
          <p:cNvSpPr txBox="1">
            <a:spLocks/>
          </p:cNvSpPr>
          <p:nvPr/>
        </p:nvSpPr>
        <p:spPr>
          <a:xfrm>
            <a:off x="10359231" y="6110361"/>
            <a:ext cx="1096963" cy="274638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000" b="0" i="0" kern="1200">
                <a:solidFill>
                  <a:schemeClr val="tx1"/>
                </a:solidFill>
                <a:effectLst/>
                <a:latin typeface="Calibri" panose="020F0502020204030204" pitchFamily="34" charset="0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defRPr sz="1800"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defRPr sz="1800"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defRPr sz="1800"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defRPr sz="1800"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5pPr>
            <a:lvl6pPr marL="2514600" indent="-228600" algn="l" defTabSz="914400" rtl="0" eaLnBrk="1" fontAlgn="base" latinLnBrk="0" hangingPunct="1">
              <a:spcBef>
                <a:spcPct val="0"/>
              </a:spcBef>
              <a:spcAft>
                <a:spcPct val="0"/>
              </a:spcAft>
              <a:defRPr sz="1800"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6pPr>
            <a:lvl7pPr marL="2971800" indent="-228600" algn="l" defTabSz="914400" rtl="0" eaLnBrk="1" fontAlgn="base" latinLnBrk="0" hangingPunct="1">
              <a:spcBef>
                <a:spcPct val="0"/>
              </a:spcBef>
              <a:spcAft>
                <a:spcPct val="0"/>
              </a:spcAft>
              <a:defRPr sz="1800"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7pPr>
            <a:lvl8pPr marL="3429000" indent="-228600" algn="l" defTabSz="914400" rtl="0" eaLnBrk="1" fontAlgn="base" latinLnBrk="0" hangingPunct="1">
              <a:spcBef>
                <a:spcPct val="0"/>
              </a:spcBef>
              <a:spcAft>
                <a:spcPct val="0"/>
              </a:spcAft>
              <a:defRPr sz="1800"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8pPr>
            <a:lvl9pPr marL="3886200" indent="-228600" algn="l" defTabSz="914400" rtl="0" eaLnBrk="1" fontAlgn="base" latinLnBrk="0" hangingPunct="1">
              <a:spcBef>
                <a:spcPct val="0"/>
              </a:spcBef>
              <a:spcAft>
                <a:spcPct val="0"/>
              </a:spcAft>
              <a:defRPr sz="1800"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9pPr>
          </a:lstStyle>
          <a:p>
            <a:fld id="{7D958F24-3A41-4764-9211-EAC7E1208F8B}" type="slidenum">
              <a:rPr lang="ru-RU" altLang="en-US" sz="1400" smtClean="0">
                <a:solidFill>
                  <a:prstClr val="white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pPr/>
              <a:t>1</a:t>
            </a:fld>
            <a:endParaRPr lang="ru-RU" altLang="en-US" sz="1400">
              <a:solidFill>
                <a:prstClr val="white"/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582786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11">
            <a:extLst>
              <a:ext uri="{FF2B5EF4-FFF2-40B4-BE49-F238E27FC236}">
                <a16:creationId xmlns:a16="http://schemas.microsoft.com/office/drawing/2014/main" id="{6601C6B5-FE1B-4D30-AAE7-B15C74BB80D2}"/>
              </a:ext>
            </a:extLst>
          </p:cNvPr>
          <p:cNvSpPr>
            <a:spLocks noChangeArrowheads="1"/>
          </p:cNvSpPr>
          <p:nvPr/>
        </p:nvSpPr>
        <p:spPr bwMode="auto">
          <a:xfrm>
            <a:off x="2991237" y="132088"/>
            <a:ext cx="6160314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ru-RU" sz="2800" dirty="0" err="1" smtClean="0">
                <a:solidFill>
                  <a:schemeClr val="bg1"/>
                </a:solidFill>
              </a:rPr>
              <a:t>Інтерфейс</a:t>
            </a:r>
            <a:r>
              <a:rPr lang="ru-RU" sz="2800" dirty="0" smtClean="0">
                <a:solidFill>
                  <a:schemeClr val="bg1"/>
                </a:solidFill>
              </a:rPr>
              <a:t> </a:t>
            </a:r>
            <a:r>
              <a:rPr lang="ru-RU" sz="2800" dirty="0" err="1" smtClean="0">
                <a:solidFill>
                  <a:schemeClr val="bg1"/>
                </a:solidFill>
              </a:rPr>
              <a:t>програми</a:t>
            </a:r>
            <a:endParaRPr lang="ru-RU" sz="2800" dirty="0" smtClean="0">
              <a:solidFill>
                <a:schemeClr val="bg1"/>
              </a:solidFill>
            </a:endParaRPr>
          </a:p>
        </p:txBody>
      </p:sp>
      <p:pic>
        <p:nvPicPr>
          <p:cNvPr id="6" name="Рисунок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7480" y="885269"/>
            <a:ext cx="4600575" cy="5534025"/>
          </a:xfrm>
          <a:prstGeom prst="rect">
            <a:avLst/>
          </a:prstGeom>
        </p:spPr>
      </p:pic>
      <p:pic>
        <p:nvPicPr>
          <p:cNvPr id="7" name="Рисунок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49234" y="1848365"/>
            <a:ext cx="7001761" cy="36078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80381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11">
            <a:extLst>
              <a:ext uri="{FF2B5EF4-FFF2-40B4-BE49-F238E27FC236}">
                <a16:creationId xmlns:a16="http://schemas.microsoft.com/office/drawing/2014/main" id="{6601C6B5-FE1B-4D30-AAE7-B15C74BB80D2}"/>
              </a:ext>
            </a:extLst>
          </p:cNvPr>
          <p:cNvSpPr>
            <a:spLocks noChangeArrowheads="1"/>
          </p:cNvSpPr>
          <p:nvPr/>
        </p:nvSpPr>
        <p:spPr bwMode="auto">
          <a:xfrm>
            <a:off x="2991237" y="132088"/>
            <a:ext cx="6160314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ru-RU" sz="2800" dirty="0" err="1" smtClean="0">
                <a:solidFill>
                  <a:schemeClr val="bg1"/>
                </a:solidFill>
              </a:rPr>
              <a:t>Інтерфейс</a:t>
            </a:r>
            <a:r>
              <a:rPr lang="ru-RU" sz="2800" dirty="0" smtClean="0">
                <a:solidFill>
                  <a:schemeClr val="bg1"/>
                </a:solidFill>
              </a:rPr>
              <a:t> </a:t>
            </a:r>
            <a:r>
              <a:rPr lang="ru-RU" sz="2800" dirty="0" err="1" smtClean="0">
                <a:solidFill>
                  <a:schemeClr val="bg1"/>
                </a:solidFill>
              </a:rPr>
              <a:t>програми</a:t>
            </a:r>
            <a:endParaRPr lang="ru-RU" sz="2800" dirty="0" smtClean="0">
              <a:solidFill>
                <a:schemeClr val="bg1"/>
              </a:solidFill>
            </a:endParaRPr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5456" y="915729"/>
            <a:ext cx="11191875" cy="5600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90304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11">
            <a:extLst>
              <a:ext uri="{FF2B5EF4-FFF2-40B4-BE49-F238E27FC236}">
                <a16:creationId xmlns:a16="http://schemas.microsoft.com/office/drawing/2014/main" id="{6601C6B5-FE1B-4D30-AAE7-B15C74BB80D2}"/>
              </a:ext>
            </a:extLst>
          </p:cNvPr>
          <p:cNvSpPr>
            <a:spLocks noChangeArrowheads="1"/>
          </p:cNvSpPr>
          <p:nvPr/>
        </p:nvSpPr>
        <p:spPr bwMode="auto">
          <a:xfrm>
            <a:off x="2911282" y="307141"/>
            <a:ext cx="6160314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ru-RU" sz="2800" dirty="0" smtClean="0">
                <a:solidFill>
                  <a:prstClr val="white"/>
                </a:solidFill>
                <a:cs typeface="Helvetica" panose="020B0604020202020204" pitchFamily="34" charset="0"/>
              </a:rPr>
              <a:t>Предметна область</a:t>
            </a:r>
            <a:endParaRPr lang="ru-RU" sz="2800" dirty="0">
              <a:solidFill>
                <a:prstClr val="white"/>
              </a:solidFill>
              <a:cs typeface="Helvetica" panose="020B0604020202020204" pitchFamily="34" charset="0"/>
            </a:endParaRPr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798997"/>
            <a:ext cx="3778681" cy="5059003"/>
          </a:xfrm>
          <a:prstGeom prst="rect">
            <a:avLst/>
          </a:prstGeom>
        </p:spPr>
      </p:pic>
      <p:pic>
        <p:nvPicPr>
          <p:cNvPr id="7" name="Рисунок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78680" y="1798996"/>
            <a:ext cx="4425519" cy="5059003"/>
          </a:xfrm>
          <a:prstGeom prst="rect">
            <a:avLst/>
          </a:prstGeom>
        </p:spPr>
      </p:pic>
      <p:pic>
        <p:nvPicPr>
          <p:cNvPr id="9" name="Рисунок 8"/>
          <p:cNvPicPr>
            <a:picLocks noChangeAspect="1"/>
          </p:cNvPicPr>
          <p:nvPr/>
        </p:nvPicPr>
        <p:blipFill rotWithShape="1">
          <a:blip r:embed="rId4"/>
          <a:srcRect t="6051"/>
          <a:stretch/>
        </p:blipFill>
        <p:spPr>
          <a:xfrm>
            <a:off x="8204200" y="1803400"/>
            <a:ext cx="3987800" cy="5054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77724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11">
            <a:extLst>
              <a:ext uri="{FF2B5EF4-FFF2-40B4-BE49-F238E27FC236}">
                <a16:creationId xmlns:a16="http://schemas.microsoft.com/office/drawing/2014/main" id="{6601C6B5-FE1B-4D30-AAE7-B15C74BB80D2}"/>
              </a:ext>
            </a:extLst>
          </p:cNvPr>
          <p:cNvSpPr>
            <a:spLocks noChangeArrowheads="1"/>
          </p:cNvSpPr>
          <p:nvPr/>
        </p:nvSpPr>
        <p:spPr bwMode="auto">
          <a:xfrm>
            <a:off x="3124199" y="275859"/>
            <a:ext cx="6160314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ru-RU" sz="2800" dirty="0">
                <a:solidFill>
                  <a:schemeClr val="bg1"/>
                </a:solidFill>
              </a:rPr>
              <a:t>Мета </a:t>
            </a:r>
            <a:r>
              <a:rPr lang="ru-RU" sz="2800" dirty="0" err="1">
                <a:solidFill>
                  <a:schemeClr val="bg1"/>
                </a:solidFill>
              </a:rPr>
              <a:t>кваліфікаційної</a:t>
            </a:r>
            <a:r>
              <a:rPr lang="ru-RU" sz="2800" dirty="0">
                <a:solidFill>
                  <a:schemeClr val="bg1"/>
                </a:solidFill>
              </a:rPr>
              <a:t> </a:t>
            </a:r>
            <a:r>
              <a:rPr lang="ru-RU" sz="2800" dirty="0" err="1" smtClean="0">
                <a:solidFill>
                  <a:schemeClr val="bg1"/>
                </a:solidFill>
              </a:rPr>
              <a:t>роботи</a:t>
            </a:r>
            <a:endParaRPr lang="ru-RU" sz="2800" dirty="0" smtClean="0">
              <a:solidFill>
                <a:schemeClr val="bg1"/>
              </a:solidFill>
            </a:endParaRPr>
          </a:p>
        </p:txBody>
      </p:sp>
      <p:sp>
        <p:nvSpPr>
          <p:cNvPr id="5" name="Rectangle 11">
            <a:extLst>
              <a:ext uri="{FF2B5EF4-FFF2-40B4-BE49-F238E27FC236}">
                <a16:creationId xmlns:a16="http://schemas.microsoft.com/office/drawing/2014/main" id="{6601C6B5-FE1B-4D30-AAE7-B15C74BB80D2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43475" y="1002311"/>
            <a:ext cx="7538309" cy="120032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pPr algn="just">
              <a:defRPr/>
            </a:pPr>
            <a:r>
              <a:rPr lang="ru-RU" sz="2400" dirty="0" err="1" smtClean="0">
                <a:solidFill>
                  <a:schemeClr val="bg1"/>
                </a:solidFill>
              </a:rPr>
              <a:t>Створення</a:t>
            </a:r>
            <a:r>
              <a:rPr lang="ru-RU" sz="2400" dirty="0" smtClean="0">
                <a:solidFill>
                  <a:schemeClr val="bg1"/>
                </a:solidFill>
              </a:rPr>
              <a:t> </a:t>
            </a:r>
            <a:r>
              <a:rPr lang="ru-RU" sz="2400" dirty="0" err="1">
                <a:solidFill>
                  <a:schemeClr val="bg1"/>
                </a:solidFill>
              </a:rPr>
              <a:t>ігрового</a:t>
            </a:r>
            <a:r>
              <a:rPr lang="ru-RU" sz="2400" dirty="0">
                <a:solidFill>
                  <a:schemeClr val="bg1"/>
                </a:solidFill>
              </a:rPr>
              <a:t> </a:t>
            </a:r>
            <a:r>
              <a:rPr lang="ru-RU" sz="2400" dirty="0" err="1">
                <a:solidFill>
                  <a:schemeClr val="bg1"/>
                </a:solidFill>
              </a:rPr>
              <a:t>додатку</a:t>
            </a:r>
            <a:r>
              <a:rPr lang="ru-RU" sz="2400" dirty="0">
                <a:solidFill>
                  <a:schemeClr val="bg1"/>
                </a:solidFill>
              </a:rPr>
              <a:t> </a:t>
            </a:r>
            <a:r>
              <a:rPr lang="ru-RU" sz="2400" dirty="0" err="1">
                <a:solidFill>
                  <a:schemeClr val="bg1"/>
                </a:solidFill>
              </a:rPr>
              <a:t>зі</a:t>
            </a:r>
            <a:r>
              <a:rPr lang="ru-RU" sz="2400" dirty="0">
                <a:solidFill>
                  <a:schemeClr val="bg1"/>
                </a:solidFill>
              </a:rPr>
              <a:t> </a:t>
            </a:r>
            <a:r>
              <a:rPr lang="ru-RU" sz="2400" dirty="0" err="1">
                <a:solidFill>
                  <a:schemeClr val="bg1"/>
                </a:solidFill>
              </a:rPr>
              <a:t>штучним</a:t>
            </a:r>
            <a:r>
              <a:rPr lang="ru-RU" sz="2400" dirty="0">
                <a:solidFill>
                  <a:schemeClr val="bg1"/>
                </a:solidFill>
              </a:rPr>
              <a:t> </a:t>
            </a:r>
            <a:r>
              <a:rPr lang="ru-RU" sz="2400" dirty="0" err="1">
                <a:solidFill>
                  <a:schemeClr val="bg1"/>
                </a:solidFill>
              </a:rPr>
              <a:t>інтелектом</a:t>
            </a:r>
            <a:r>
              <a:rPr lang="ru-RU" sz="2400" dirty="0">
                <a:solidFill>
                  <a:schemeClr val="bg1"/>
                </a:solidFill>
              </a:rPr>
              <a:t> </a:t>
            </a:r>
            <a:r>
              <a:rPr lang="ru-RU" sz="2400" dirty="0" err="1">
                <a:solidFill>
                  <a:schemeClr val="bg1"/>
                </a:solidFill>
              </a:rPr>
              <a:t>що</a:t>
            </a:r>
            <a:r>
              <a:rPr lang="ru-RU" sz="2400" dirty="0">
                <a:solidFill>
                  <a:schemeClr val="bg1"/>
                </a:solidFill>
              </a:rPr>
              <a:t> </a:t>
            </a:r>
            <a:r>
              <a:rPr lang="ru-RU" sz="2400" dirty="0" err="1">
                <a:solidFill>
                  <a:schemeClr val="bg1"/>
                </a:solidFill>
              </a:rPr>
              <a:t>зможе</a:t>
            </a:r>
            <a:r>
              <a:rPr lang="ru-RU" sz="2400" dirty="0">
                <a:solidFill>
                  <a:schemeClr val="bg1"/>
                </a:solidFill>
              </a:rPr>
              <a:t> </a:t>
            </a:r>
            <a:r>
              <a:rPr lang="ru-RU" sz="2400" dirty="0" err="1">
                <a:solidFill>
                  <a:schemeClr val="bg1"/>
                </a:solidFill>
              </a:rPr>
              <a:t>адаптуватися</a:t>
            </a:r>
            <a:r>
              <a:rPr lang="ru-RU" sz="2400" dirty="0">
                <a:solidFill>
                  <a:schemeClr val="bg1"/>
                </a:solidFill>
              </a:rPr>
              <a:t> </a:t>
            </a:r>
            <a:r>
              <a:rPr lang="ru-RU" sz="2400" dirty="0" err="1">
                <a:solidFill>
                  <a:schemeClr val="bg1"/>
                </a:solidFill>
              </a:rPr>
              <a:t>під</a:t>
            </a:r>
            <a:r>
              <a:rPr lang="ru-RU" sz="2400" dirty="0">
                <a:solidFill>
                  <a:schemeClr val="bg1"/>
                </a:solidFill>
              </a:rPr>
              <a:t> </a:t>
            </a:r>
            <a:r>
              <a:rPr lang="ru-RU" sz="2400" dirty="0" err="1">
                <a:solidFill>
                  <a:schemeClr val="bg1"/>
                </a:solidFill>
              </a:rPr>
              <a:t>довільну</a:t>
            </a:r>
            <a:r>
              <a:rPr lang="ru-RU" sz="2400" dirty="0">
                <a:solidFill>
                  <a:schemeClr val="bg1"/>
                </a:solidFill>
              </a:rPr>
              <a:t> </a:t>
            </a:r>
            <a:r>
              <a:rPr lang="ru-RU" sz="2400" dirty="0" err="1">
                <a:solidFill>
                  <a:schemeClr val="bg1"/>
                </a:solidFill>
              </a:rPr>
              <a:t>ігрову</a:t>
            </a:r>
            <a:r>
              <a:rPr lang="ru-RU" sz="2400" dirty="0">
                <a:solidFill>
                  <a:schemeClr val="bg1"/>
                </a:solidFill>
              </a:rPr>
              <a:t> </a:t>
            </a:r>
            <a:r>
              <a:rPr lang="ru-RU" sz="2400" dirty="0" err="1">
                <a:solidFill>
                  <a:schemeClr val="bg1"/>
                </a:solidFill>
              </a:rPr>
              <a:t>ситуацію</a:t>
            </a:r>
            <a:r>
              <a:rPr lang="ru-RU" sz="2400" dirty="0">
                <a:solidFill>
                  <a:schemeClr val="bg1"/>
                </a:solidFill>
              </a:rPr>
              <a:t> та </a:t>
            </a:r>
            <a:r>
              <a:rPr lang="ru-RU" sz="2400" dirty="0" err="1">
                <a:solidFill>
                  <a:schemeClr val="bg1"/>
                </a:solidFill>
              </a:rPr>
              <a:t>допоможе</a:t>
            </a:r>
            <a:r>
              <a:rPr lang="ru-RU" sz="2400" dirty="0">
                <a:solidFill>
                  <a:schemeClr val="bg1"/>
                </a:solidFill>
              </a:rPr>
              <a:t> </a:t>
            </a:r>
            <a:r>
              <a:rPr lang="ru-RU" sz="2400" dirty="0" err="1">
                <a:solidFill>
                  <a:schemeClr val="bg1"/>
                </a:solidFill>
              </a:rPr>
              <a:t>розвинути</a:t>
            </a:r>
            <a:r>
              <a:rPr lang="ru-RU" sz="2400" dirty="0">
                <a:solidFill>
                  <a:schemeClr val="bg1"/>
                </a:solidFill>
              </a:rPr>
              <a:t> </a:t>
            </a:r>
            <a:r>
              <a:rPr lang="ru-RU" sz="2400" dirty="0" err="1">
                <a:solidFill>
                  <a:schemeClr val="bg1"/>
                </a:solidFill>
              </a:rPr>
              <a:t>стратегічне</a:t>
            </a:r>
            <a:r>
              <a:rPr lang="ru-RU" sz="2400" dirty="0">
                <a:solidFill>
                  <a:schemeClr val="bg1"/>
                </a:solidFill>
              </a:rPr>
              <a:t> </a:t>
            </a:r>
            <a:r>
              <a:rPr lang="ru-RU" sz="2400" dirty="0" err="1">
                <a:solidFill>
                  <a:schemeClr val="bg1"/>
                </a:solidFill>
              </a:rPr>
              <a:t>мислення</a:t>
            </a:r>
            <a:r>
              <a:rPr lang="ru-RU" sz="2400" dirty="0">
                <a:solidFill>
                  <a:schemeClr val="bg1"/>
                </a:solidFill>
              </a:rPr>
              <a:t> </a:t>
            </a:r>
            <a:r>
              <a:rPr lang="ru-RU" sz="2400" dirty="0" err="1">
                <a:solidFill>
                  <a:schemeClr val="bg1"/>
                </a:solidFill>
              </a:rPr>
              <a:t>гравця</a:t>
            </a:r>
            <a:endParaRPr lang="ru-RU" sz="2400" dirty="0">
              <a:solidFill>
                <a:prstClr val="white"/>
              </a:solidFill>
              <a:cs typeface="Helvetica" panose="020B0604020202020204" pitchFamily="34" charset="0"/>
            </a:endParaRPr>
          </a:p>
        </p:txBody>
      </p:sp>
      <p:pic>
        <p:nvPicPr>
          <p:cNvPr id="6" name="Рисунок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24199" y="2647204"/>
            <a:ext cx="5376862" cy="42107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93330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11">
            <a:extLst>
              <a:ext uri="{FF2B5EF4-FFF2-40B4-BE49-F238E27FC236}">
                <a16:creationId xmlns:a16="http://schemas.microsoft.com/office/drawing/2014/main" id="{6601C6B5-FE1B-4D30-AAE7-B15C74BB80D2}"/>
              </a:ext>
            </a:extLst>
          </p:cNvPr>
          <p:cNvSpPr>
            <a:spLocks noChangeArrowheads="1"/>
          </p:cNvSpPr>
          <p:nvPr/>
        </p:nvSpPr>
        <p:spPr bwMode="auto">
          <a:xfrm>
            <a:off x="2967017" y="492429"/>
            <a:ext cx="6160314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ru-RU" sz="2800" dirty="0" smtClean="0">
                <a:solidFill>
                  <a:schemeClr val="bg1"/>
                </a:solidFill>
              </a:rPr>
              <a:t>Постановка </a:t>
            </a:r>
            <a:r>
              <a:rPr lang="ru-RU" sz="2800" dirty="0" err="1" smtClean="0">
                <a:solidFill>
                  <a:schemeClr val="bg1"/>
                </a:solidFill>
              </a:rPr>
              <a:t>завдання</a:t>
            </a:r>
            <a:endParaRPr lang="ru-RU" sz="2800" dirty="0" smtClean="0">
              <a:solidFill>
                <a:schemeClr val="bg1"/>
              </a:solidFill>
            </a:endParaRPr>
          </a:p>
        </p:txBody>
      </p:sp>
      <p:sp>
        <p:nvSpPr>
          <p:cNvPr id="5" name="Прямоугольник 4"/>
          <p:cNvSpPr/>
          <p:nvPr/>
        </p:nvSpPr>
        <p:spPr>
          <a:xfrm>
            <a:off x="1641754" y="1592239"/>
            <a:ext cx="8810839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algn="just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uk-UA" sz="2400" dirty="0" smtClean="0">
                <a:solidFill>
                  <a:schemeClr val="bg1"/>
                </a:solidFill>
                <a:ea typeface="Times New Roman" panose="02020603050405020304" pitchFamily="18" charset="0"/>
              </a:rPr>
              <a:t>Процедурна генерація ландшафту;</a:t>
            </a:r>
          </a:p>
          <a:p>
            <a:pPr marL="342900" indent="-342900" algn="just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uk-UA" sz="2400" dirty="0" smtClean="0">
                <a:solidFill>
                  <a:schemeClr val="bg1"/>
                </a:solidFill>
                <a:ea typeface="Times New Roman" panose="02020603050405020304" pitchFamily="18" charset="0"/>
              </a:rPr>
              <a:t>Пошук шляху, базований на</a:t>
            </a:r>
            <a:r>
              <a:rPr lang="en-US" sz="2400" dirty="0" smtClean="0">
                <a:solidFill>
                  <a:schemeClr val="bg1"/>
                </a:solidFill>
                <a:ea typeface="Times New Roman" panose="02020603050405020304" pitchFamily="18" charset="0"/>
              </a:rPr>
              <a:t> Vector</a:t>
            </a:r>
            <a:r>
              <a:rPr lang="uk-UA" sz="2400" dirty="0" smtClean="0">
                <a:solidFill>
                  <a:schemeClr val="bg1"/>
                </a:solidFill>
                <a:ea typeface="Times New Roman" panose="02020603050405020304" pitchFamily="18" charset="0"/>
              </a:rPr>
              <a:t> </a:t>
            </a:r>
            <a:r>
              <a:rPr lang="en-US" sz="2400" dirty="0" smtClean="0">
                <a:solidFill>
                  <a:schemeClr val="bg1"/>
                </a:solidFill>
                <a:ea typeface="Times New Roman" panose="02020603050405020304" pitchFamily="18" charset="0"/>
              </a:rPr>
              <a:t>Flow Field;</a:t>
            </a:r>
            <a:endParaRPr lang="uk-UA" sz="2400" dirty="0" smtClean="0">
              <a:solidFill>
                <a:schemeClr val="bg1"/>
              </a:solidFill>
              <a:ea typeface="Times New Roman" panose="02020603050405020304" pitchFamily="18" charset="0"/>
            </a:endParaRPr>
          </a:p>
          <a:p>
            <a:pPr marL="342900" indent="-342900" algn="just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uk-UA" sz="2400" dirty="0" smtClean="0">
                <a:solidFill>
                  <a:schemeClr val="bg1"/>
                </a:solidFill>
                <a:ea typeface="Calibri" panose="020F0502020204030204" pitchFamily="34" charset="0"/>
              </a:rPr>
              <a:t>Територіальна економічна складова стратегії;</a:t>
            </a:r>
          </a:p>
          <a:p>
            <a:pPr marL="342900" indent="-342900" algn="just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uk-UA" sz="2400" dirty="0" smtClean="0">
                <a:solidFill>
                  <a:schemeClr val="bg1"/>
                </a:solidFill>
                <a:ea typeface="Calibri" panose="020F0502020204030204" pitchFamily="34" charset="0"/>
              </a:rPr>
              <a:t>Необхідність розвідки території мапи, що покрита «туманом війни»;</a:t>
            </a:r>
          </a:p>
          <a:p>
            <a:pPr marL="342900" indent="-342900" algn="just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uk-UA" sz="2400" dirty="0" smtClean="0">
                <a:solidFill>
                  <a:schemeClr val="bg1"/>
                </a:solidFill>
                <a:ea typeface="Calibri" panose="020F0502020204030204" pitchFamily="34" charset="0"/>
              </a:rPr>
              <a:t>Розподілення ресурсів ШІ-агентом за допомогою </a:t>
            </a:r>
            <a:r>
              <a:rPr lang="uk-UA" sz="2400" dirty="0" err="1" smtClean="0">
                <a:solidFill>
                  <a:schemeClr val="bg1"/>
                </a:solidFill>
                <a:ea typeface="Calibri" panose="020F0502020204030204" pitchFamily="34" charset="0"/>
              </a:rPr>
              <a:t>перцептрону</a:t>
            </a:r>
            <a:r>
              <a:rPr lang="uk-UA" sz="2400" dirty="0" smtClean="0">
                <a:solidFill>
                  <a:schemeClr val="bg1"/>
                </a:solidFill>
                <a:ea typeface="Calibri" panose="020F0502020204030204" pitchFamily="34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8433194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11">
            <a:extLst>
              <a:ext uri="{FF2B5EF4-FFF2-40B4-BE49-F238E27FC236}">
                <a16:creationId xmlns:a16="http://schemas.microsoft.com/office/drawing/2014/main" id="{6601C6B5-FE1B-4D30-AAE7-B15C74BB80D2}"/>
              </a:ext>
            </a:extLst>
          </p:cNvPr>
          <p:cNvSpPr>
            <a:spLocks noChangeArrowheads="1"/>
          </p:cNvSpPr>
          <p:nvPr/>
        </p:nvSpPr>
        <p:spPr bwMode="auto">
          <a:xfrm>
            <a:off x="2967017" y="492429"/>
            <a:ext cx="6160314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ru-RU" sz="2800" dirty="0" err="1" smtClean="0">
                <a:solidFill>
                  <a:schemeClr val="bg1"/>
                </a:solidFill>
              </a:rPr>
              <a:t>Використані</a:t>
            </a:r>
            <a:r>
              <a:rPr lang="ru-RU" sz="2800" dirty="0" smtClean="0">
                <a:solidFill>
                  <a:schemeClr val="bg1"/>
                </a:solidFill>
              </a:rPr>
              <a:t> </a:t>
            </a:r>
            <a:r>
              <a:rPr lang="ru-RU" sz="2800" dirty="0" err="1" smtClean="0">
                <a:solidFill>
                  <a:schemeClr val="bg1"/>
                </a:solidFill>
              </a:rPr>
              <a:t>програмні</a:t>
            </a:r>
            <a:r>
              <a:rPr lang="ru-RU" sz="2800" dirty="0" smtClean="0">
                <a:solidFill>
                  <a:schemeClr val="bg1"/>
                </a:solidFill>
              </a:rPr>
              <a:t> </a:t>
            </a:r>
            <a:r>
              <a:rPr lang="ru-RU" sz="2800" dirty="0" err="1" smtClean="0">
                <a:solidFill>
                  <a:schemeClr val="bg1"/>
                </a:solidFill>
              </a:rPr>
              <a:t>засоби</a:t>
            </a:r>
            <a:endParaRPr lang="ru-RU" sz="2800" dirty="0" smtClean="0">
              <a:solidFill>
                <a:schemeClr val="bg1"/>
              </a:solidFill>
            </a:endParaRPr>
          </a:p>
        </p:txBody>
      </p:sp>
      <p:sp>
        <p:nvSpPr>
          <p:cNvPr id="5" name="Прямоугольник 4"/>
          <p:cNvSpPr/>
          <p:nvPr/>
        </p:nvSpPr>
        <p:spPr>
          <a:xfrm>
            <a:off x="1641754" y="1592239"/>
            <a:ext cx="8810839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algn="just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uk-UA" sz="2400" dirty="0" smtClean="0">
                <a:solidFill>
                  <a:schemeClr val="bg1"/>
                </a:solidFill>
                <a:ea typeface="Times New Roman" panose="02020603050405020304" pitchFamily="18" charset="0"/>
              </a:rPr>
              <a:t>Мова програмування </a:t>
            </a:r>
            <a:r>
              <a:rPr lang="en-US" sz="2400" dirty="0" smtClean="0">
                <a:solidFill>
                  <a:schemeClr val="bg1"/>
                </a:solidFill>
                <a:ea typeface="Times New Roman" panose="02020603050405020304" pitchFamily="18" charset="0"/>
              </a:rPr>
              <a:t>C++;</a:t>
            </a:r>
            <a:endParaRPr lang="uk-UA" sz="2400" dirty="0" smtClean="0">
              <a:solidFill>
                <a:schemeClr val="bg1"/>
              </a:solidFill>
              <a:ea typeface="Times New Roman" panose="02020603050405020304" pitchFamily="18" charset="0"/>
            </a:endParaRPr>
          </a:p>
          <a:p>
            <a:pPr marL="342900" indent="-342900" algn="just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uk-UA" sz="2400" dirty="0" smtClean="0">
                <a:solidFill>
                  <a:schemeClr val="bg1"/>
                </a:solidFill>
                <a:ea typeface="Times New Roman" panose="02020603050405020304" pitchFamily="18" charset="0"/>
              </a:rPr>
              <a:t>Бібліотека для створення ігрових додатків </a:t>
            </a:r>
            <a:r>
              <a:rPr lang="en-US" sz="2400" dirty="0" err="1" smtClean="0">
                <a:solidFill>
                  <a:schemeClr val="bg1"/>
                </a:solidFill>
                <a:ea typeface="Times New Roman" panose="02020603050405020304" pitchFamily="18" charset="0"/>
              </a:rPr>
              <a:t>RayLib</a:t>
            </a:r>
            <a:r>
              <a:rPr lang="en-US" sz="2400" dirty="0" smtClean="0">
                <a:solidFill>
                  <a:schemeClr val="bg1"/>
                </a:solidFill>
                <a:ea typeface="Times New Roman" panose="02020603050405020304" pitchFamily="18" charset="0"/>
              </a:rPr>
              <a:t>;</a:t>
            </a:r>
            <a:endParaRPr lang="uk-UA" sz="2400" dirty="0" smtClean="0">
              <a:solidFill>
                <a:schemeClr val="bg1"/>
              </a:solidFill>
              <a:ea typeface="Times New Roman" panose="02020603050405020304" pitchFamily="18" charset="0"/>
            </a:endParaRPr>
          </a:p>
          <a:p>
            <a:pPr marL="342900" indent="-342900" algn="just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2400" dirty="0" smtClean="0">
                <a:solidFill>
                  <a:schemeClr val="bg1"/>
                </a:solidFill>
                <a:ea typeface="Calibri" panose="020F0502020204030204" pitchFamily="34" charset="0"/>
              </a:rPr>
              <a:t>API </a:t>
            </a:r>
            <a:r>
              <a:rPr lang="uk-UA" sz="2400" dirty="0" smtClean="0">
                <a:solidFill>
                  <a:schemeClr val="bg1"/>
                </a:solidFill>
                <a:ea typeface="Calibri" panose="020F0502020204030204" pitchFamily="34" charset="0"/>
              </a:rPr>
              <a:t>для </a:t>
            </a:r>
            <a:r>
              <a:rPr lang="uk-UA" sz="2400" dirty="0" err="1" smtClean="0">
                <a:solidFill>
                  <a:schemeClr val="bg1"/>
                </a:solidFill>
                <a:ea typeface="Calibri" panose="020F0502020204030204" pitchFamily="34" charset="0"/>
              </a:rPr>
              <a:t>багатопоточних</a:t>
            </a:r>
            <a:r>
              <a:rPr lang="uk-UA" sz="2400" dirty="0" smtClean="0">
                <a:solidFill>
                  <a:schemeClr val="bg1"/>
                </a:solidFill>
                <a:ea typeface="Calibri" panose="020F0502020204030204" pitchFamily="34" charset="0"/>
              </a:rPr>
              <a:t> розрахунків </a:t>
            </a:r>
            <a:r>
              <a:rPr lang="en-US" sz="2400" dirty="0" err="1" smtClean="0">
                <a:solidFill>
                  <a:schemeClr val="bg1"/>
                </a:solidFill>
                <a:ea typeface="Calibri" panose="020F0502020204030204" pitchFamily="34" charset="0"/>
              </a:rPr>
              <a:t>OpenMP</a:t>
            </a:r>
            <a:r>
              <a:rPr lang="uk-UA" sz="2400" dirty="0" smtClean="0">
                <a:solidFill>
                  <a:schemeClr val="bg1"/>
                </a:solidFill>
                <a:ea typeface="Calibri" panose="020F0502020204030204" pitchFamily="34" charset="0"/>
              </a:rPr>
              <a:t>;</a:t>
            </a:r>
            <a:endParaRPr lang="uk-UA" sz="2400" dirty="0" smtClean="0">
              <a:solidFill>
                <a:schemeClr val="bg1"/>
              </a:solidFill>
              <a:ea typeface="Calibri" panose="020F0502020204030204" pitchFamily="34" charset="0"/>
            </a:endParaRPr>
          </a:p>
          <a:p>
            <a:pPr marL="342900" indent="-342900" algn="just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uk-UA" sz="2400" dirty="0" smtClean="0">
                <a:solidFill>
                  <a:schemeClr val="bg1"/>
                </a:solidFill>
                <a:ea typeface="Calibri" panose="020F0502020204030204" pitchFamily="34" charset="0"/>
              </a:rPr>
              <a:t>Бібліотечна реалізація шуму </a:t>
            </a:r>
            <a:r>
              <a:rPr lang="uk-UA" sz="2400" dirty="0" err="1" smtClean="0">
                <a:solidFill>
                  <a:schemeClr val="bg1"/>
                </a:solidFill>
                <a:ea typeface="Calibri" panose="020F0502020204030204" pitchFamily="34" charset="0"/>
              </a:rPr>
              <a:t>Перліна</a:t>
            </a:r>
            <a:r>
              <a:rPr lang="uk-UA" sz="2400" dirty="0" smtClean="0">
                <a:solidFill>
                  <a:schemeClr val="bg1"/>
                </a:solidFill>
                <a:ea typeface="Calibri" panose="020F0502020204030204" pitchFamily="34" charset="0"/>
              </a:rPr>
              <a:t> </a:t>
            </a:r>
            <a:r>
              <a:rPr lang="en-US" sz="2400" dirty="0" err="1">
                <a:solidFill>
                  <a:schemeClr val="bg1"/>
                </a:solidFill>
                <a:ea typeface="Calibri" panose="020F0502020204030204" pitchFamily="34" charset="0"/>
              </a:rPr>
              <a:t>siv</a:t>
            </a:r>
            <a:r>
              <a:rPr lang="en-US" sz="2400" dirty="0">
                <a:solidFill>
                  <a:schemeClr val="bg1"/>
                </a:solidFill>
                <a:ea typeface="Calibri" panose="020F0502020204030204" pitchFamily="34" charset="0"/>
              </a:rPr>
              <a:t>::</a:t>
            </a:r>
            <a:r>
              <a:rPr lang="en-US" sz="2400" dirty="0" err="1">
                <a:solidFill>
                  <a:schemeClr val="bg1"/>
                </a:solidFill>
                <a:ea typeface="Calibri" panose="020F0502020204030204" pitchFamily="34" charset="0"/>
              </a:rPr>
              <a:t>PerlinNoise</a:t>
            </a:r>
            <a:r>
              <a:rPr lang="uk-UA" sz="2400" dirty="0" smtClean="0">
                <a:solidFill>
                  <a:schemeClr val="bg1"/>
                </a:solidFill>
                <a:ea typeface="Calibri" panose="020F0502020204030204" pitchFamily="34" charset="0"/>
              </a:rPr>
              <a:t>;</a:t>
            </a:r>
            <a:endParaRPr lang="uk-UA" sz="2400" dirty="0" smtClean="0">
              <a:solidFill>
                <a:schemeClr val="bg1"/>
              </a:solidFill>
              <a:ea typeface="Calibri" panose="020F0502020204030204" pitchFamily="34" charset="0"/>
            </a:endParaRPr>
          </a:p>
          <a:p>
            <a:pPr marL="342900" indent="-342900" algn="just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uk-UA" sz="2400" dirty="0" smtClean="0">
                <a:solidFill>
                  <a:schemeClr val="bg1"/>
                </a:solidFill>
                <a:ea typeface="Calibri" panose="020F0502020204030204" pitchFamily="34" charset="0"/>
              </a:rPr>
              <a:t>Середа розробки</a:t>
            </a:r>
            <a:r>
              <a:rPr lang="en-US" sz="2400" dirty="0" smtClean="0">
                <a:solidFill>
                  <a:schemeClr val="bg1"/>
                </a:solidFill>
                <a:ea typeface="Calibri" panose="020F0502020204030204" pitchFamily="34" charset="0"/>
              </a:rPr>
              <a:t> </a:t>
            </a:r>
            <a:r>
              <a:rPr lang="en-US" sz="2400" dirty="0">
                <a:solidFill>
                  <a:schemeClr val="bg1"/>
                </a:solidFill>
                <a:ea typeface="Calibri" panose="020F0502020204030204" pitchFamily="34" charset="0"/>
              </a:rPr>
              <a:t>Microsoft Visual Studio 2019 </a:t>
            </a:r>
            <a:r>
              <a:rPr lang="en-US" sz="2400" dirty="0" smtClean="0">
                <a:solidFill>
                  <a:schemeClr val="bg1"/>
                </a:solidFill>
                <a:ea typeface="Calibri" panose="020F0502020204030204" pitchFamily="34" charset="0"/>
              </a:rPr>
              <a:t>Community</a:t>
            </a:r>
            <a:r>
              <a:rPr lang="uk-UA" sz="2400" dirty="0" smtClean="0">
                <a:solidFill>
                  <a:schemeClr val="bg1"/>
                </a:solidFill>
                <a:ea typeface="Calibri" panose="020F0502020204030204" pitchFamily="34" charset="0"/>
              </a:rPr>
              <a:t>;</a:t>
            </a:r>
          </a:p>
          <a:p>
            <a:pPr marL="342900" indent="-342900" algn="just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uk-UA" sz="2400" dirty="0" smtClean="0">
                <a:solidFill>
                  <a:schemeClr val="bg1"/>
                </a:solidFill>
                <a:ea typeface="Calibri" panose="020F0502020204030204" pitchFamily="34" charset="0"/>
              </a:rPr>
              <a:t>Стандартна</a:t>
            </a:r>
            <a:r>
              <a:rPr lang="en-US" sz="2400" dirty="0" smtClean="0">
                <a:solidFill>
                  <a:schemeClr val="bg1"/>
                </a:solidFill>
                <a:ea typeface="Calibri" panose="020F0502020204030204" pitchFamily="34" charset="0"/>
              </a:rPr>
              <a:t> </a:t>
            </a:r>
            <a:r>
              <a:rPr lang="uk-UA" sz="2400" dirty="0">
                <a:solidFill>
                  <a:schemeClr val="bg1"/>
                </a:solidFill>
                <a:ea typeface="Calibri" panose="020F0502020204030204" pitchFamily="34" charset="0"/>
              </a:rPr>
              <a:t>б</a:t>
            </a:r>
            <a:r>
              <a:rPr lang="uk-UA" sz="2400" dirty="0" smtClean="0">
                <a:solidFill>
                  <a:schemeClr val="bg1"/>
                </a:solidFill>
                <a:ea typeface="Calibri" panose="020F0502020204030204" pitchFamily="34" charset="0"/>
              </a:rPr>
              <a:t>ібліотека контейнерів </a:t>
            </a:r>
            <a:r>
              <a:rPr lang="en-US" sz="2400" dirty="0" smtClean="0">
                <a:solidFill>
                  <a:schemeClr val="bg1"/>
                </a:solidFill>
                <a:ea typeface="Calibri" panose="020F0502020204030204" pitchFamily="34" charset="0"/>
              </a:rPr>
              <a:t>STL.</a:t>
            </a:r>
            <a:endParaRPr lang="uk-UA" sz="2400" dirty="0" smtClean="0">
              <a:solidFill>
                <a:schemeClr val="bg1"/>
              </a:solidFill>
              <a:ea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092342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11">
            <a:extLst>
              <a:ext uri="{FF2B5EF4-FFF2-40B4-BE49-F238E27FC236}">
                <a16:creationId xmlns:a16="http://schemas.microsoft.com/office/drawing/2014/main" id="{6601C6B5-FE1B-4D30-AAE7-B15C74BB80D2}"/>
              </a:ext>
            </a:extLst>
          </p:cNvPr>
          <p:cNvSpPr>
            <a:spLocks noChangeArrowheads="1"/>
          </p:cNvSpPr>
          <p:nvPr/>
        </p:nvSpPr>
        <p:spPr bwMode="auto">
          <a:xfrm>
            <a:off x="2967017" y="492429"/>
            <a:ext cx="6160314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ru-RU" sz="2800" dirty="0" err="1" smtClean="0">
                <a:solidFill>
                  <a:schemeClr val="bg1"/>
                </a:solidFill>
              </a:rPr>
              <a:t>Використані</a:t>
            </a:r>
            <a:r>
              <a:rPr lang="ru-RU" sz="2800" dirty="0" smtClean="0">
                <a:solidFill>
                  <a:schemeClr val="bg1"/>
                </a:solidFill>
              </a:rPr>
              <a:t> </a:t>
            </a:r>
            <a:r>
              <a:rPr lang="ru-RU" sz="2800" dirty="0" err="1" smtClean="0">
                <a:solidFill>
                  <a:schemeClr val="bg1"/>
                </a:solidFill>
              </a:rPr>
              <a:t>апаратні</a:t>
            </a:r>
            <a:r>
              <a:rPr lang="ru-RU" sz="2800" dirty="0" smtClean="0">
                <a:solidFill>
                  <a:schemeClr val="bg1"/>
                </a:solidFill>
              </a:rPr>
              <a:t> </a:t>
            </a:r>
            <a:r>
              <a:rPr lang="ru-RU" sz="2800" dirty="0" err="1" smtClean="0">
                <a:solidFill>
                  <a:schemeClr val="bg1"/>
                </a:solidFill>
              </a:rPr>
              <a:t>засоби</a:t>
            </a:r>
            <a:endParaRPr lang="ru-RU" sz="2800" dirty="0" smtClean="0">
              <a:solidFill>
                <a:schemeClr val="bg1"/>
              </a:solidFill>
            </a:endParaRPr>
          </a:p>
        </p:txBody>
      </p:sp>
      <p:sp>
        <p:nvSpPr>
          <p:cNvPr id="5" name="Прямоугольник 4"/>
          <p:cNvSpPr/>
          <p:nvPr/>
        </p:nvSpPr>
        <p:spPr>
          <a:xfrm>
            <a:off x="6893977" y="2160951"/>
            <a:ext cx="5193943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algn="just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uk-UA" sz="2400" dirty="0" smtClean="0">
                <a:solidFill>
                  <a:schemeClr val="bg1"/>
                </a:solidFill>
                <a:ea typeface="Times New Roman" panose="02020603050405020304" pitchFamily="18" charset="0"/>
              </a:rPr>
              <a:t>Процесор </a:t>
            </a:r>
            <a:r>
              <a:rPr lang="en-US" sz="2400" dirty="0">
                <a:solidFill>
                  <a:schemeClr val="bg1"/>
                </a:solidFill>
                <a:ea typeface="Times New Roman" panose="02020603050405020304" pitchFamily="18" charset="0"/>
              </a:rPr>
              <a:t>Intel Celeron N3350;</a:t>
            </a:r>
          </a:p>
          <a:p>
            <a:pPr marL="342900" indent="-342900" algn="just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uk-UA" sz="2400" dirty="0" smtClean="0">
                <a:solidFill>
                  <a:schemeClr val="bg1"/>
                </a:solidFill>
                <a:ea typeface="Times New Roman" panose="02020603050405020304" pitchFamily="18" charset="0"/>
              </a:rPr>
              <a:t>Монітор </a:t>
            </a:r>
            <a:r>
              <a:rPr lang="uk-UA" sz="2400" dirty="0">
                <a:solidFill>
                  <a:schemeClr val="bg1"/>
                </a:solidFill>
                <a:ea typeface="Times New Roman" panose="02020603050405020304" pitchFamily="18" charset="0"/>
              </a:rPr>
              <a:t>11 дюймів;</a:t>
            </a:r>
          </a:p>
          <a:p>
            <a:pPr marL="342900" indent="-342900" algn="just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uk-UA" sz="2400" dirty="0" smtClean="0">
                <a:solidFill>
                  <a:schemeClr val="bg1"/>
                </a:solidFill>
                <a:ea typeface="Times New Roman" panose="02020603050405020304" pitchFamily="18" charset="0"/>
              </a:rPr>
              <a:t>Відеоадаптер </a:t>
            </a:r>
            <a:r>
              <a:rPr lang="en-US" sz="2400" dirty="0">
                <a:solidFill>
                  <a:schemeClr val="bg1"/>
                </a:solidFill>
                <a:ea typeface="Times New Roman" panose="02020603050405020304" pitchFamily="18" charset="0"/>
              </a:rPr>
              <a:t>Intel HD Graphics;</a:t>
            </a:r>
          </a:p>
          <a:p>
            <a:pPr marL="342900" indent="-342900" algn="just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uk-UA" sz="2400" dirty="0" smtClean="0">
                <a:solidFill>
                  <a:schemeClr val="bg1"/>
                </a:solidFill>
                <a:ea typeface="Times New Roman" panose="02020603050405020304" pitchFamily="18" charset="0"/>
              </a:rPr>
              <a:t>Оперативна </a:t>
            </a:r>
            <a:r>
              <a:rPr lang="uk-UA" sz="2400" dirty="0">
                <a:solidFill>
                  <a:schemeClr val="bg1"/>
                </a:solidFill>
                <a:ea typeface="Times New Roman" panose="02020603050405020304" pitchFamily="18" charset="0"/>
              </a:rPr>
              <a:t>пам’ять 4 </a:t>
            </a:r>
            <a:r>
              <a:rPr lang="en-US" sz="2400" dirty="0">
                <a:solidFill>
                  <a:schemeClr val="bg1"/>
                </a:solidFill>
                <a:ea typeface="Times New Roman" panose="02020603050405020304" pitchFamily="18" charset="0"/>
              </a:rPr>
              <a:t>GB RAM;</a:t>
            </a:r>
          </a:p>
          <a:p>
            <a:pPr marL="342900" indent="-342900" algn="just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uk-UA" sz="2400" dirty="0" smtClean="0">
                <a:solidFill>
                  <a:schemeClr val="bg1"/>
                </a:solidFill>
                <a:ea typeface="Times New Roman" panose="02020603050405020304" pitchFamily="18" charset="0"/>
              </a:rPr>
              <a:t>Накопичувач </a:t>
            </a:r>
            <a:r>
              <a:rPr lang="en-US" sz="2400" dirty="0">
                <a:solidFill>
                  <a:schemeClr val="bg1"/>
                </a:solidFill>
                <a:ea typeface="Times New Roman" panose="02020603050405020304" pitchFamily="18" charset="0"/>
              </a:rPr>
              <a:t>HDD 500 GB;</a:t>
            </a:r>
          </a:p>
          <a:p>
            <a:pPr marL="342900" indent="-342900" algn="just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uk-UA" sz="2400" dirty="0" smtClean="0">
                <a:solidFill>
                  <a:schemeClr val="bg1"/>
                </a:solidFill>
                <a:ea typeface="Times New Roman" panose="02020603050405020304" pitchFamily="18" charset="0"/>
              </a:rPr>
              <a:t>Клавіатура</a:t>
            </a:r>
            <a:r>
              <a:rPr lang="uk-UA" sz="2400" dirty="0">
                <a:solidFill>
                  <a:schemeClr val="bg1"/>
                </a:solidFill>
                <a:ea typeface="Times New Roman" panose="02020603050405020304" pitchFamily="18" charset="0"/>
              </a:rPr>
              <a:t>, миша. </a:t>
            </a:r>
          </a:p>
        </p:txBody>
      </p:sp>
      <p:sp>
        <p:nvSpPr>
          <p:cNvPr id="6" name="Прямоугольник 5"/>
          <p:cNvSpPr/>
          <p:nvPr/>
        </p:nvSpPr>
        <p:spPr>
          <a:xfrm>
            <a:off x="500614" y="2160951"/>
            <a:ext cx="5193943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algn="just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uk-UA" sz="2400" dirty="0" smtClean="0">
                <a:solidFill>
                  <a:schemeClr val="bg1"/>
                </a:solidFill>
                <a:ea typeface="Times New Roman" panose="02020603050405020304" pitchFamily="18" charset="0"/>
              </a:rPr>
              <a:t>Процесор </a:t>
            </a:r>
            <a:r>
              <a:rPr lang="en-US" sz="2400" dirty="0" smtClean="0">
                <a:solidFill>
                  <a:schemeClr val="bg1"/>
                </a:solidFill>
                <a:ea typeface="Times New Roman" panose="02020603050405020304" pitchFamily="18" charset="0"/>
              </a:rPr>
              <a:t>AMD FX-4100;</a:t>
            </a:r>
            <a:endParaRPr lang="en-US" sz="2400" dirty="0">
              <a:solidFill>
                <a:schemeClr val="bg1"/>
              </a:solidFill>
              <a:ea typeface="Times New Roman" panose="02020603050405020304" pitchFamily="18" charset="0"/>
            </a:endParaRPr>
          </a:p>
          <a:p>
            <a:pPr marL="342900" indent="-342900" algn="just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uk-UA" sz="2400" dirty="0" smtClean="0">
                <a:solidFill>
                  <a:schemeClr val="bg1"/>
                </a:solidFill>
                <a:ea typeface="Times New Roman" panose="02020603050405020304" pitchFamily="18" charset="0"/>
              </a:rPr>
              <a:t>Монітор 20 дюймів </a:t>
            </a:r>
            <a:r>
              <a:rPr lang="en-US" sz="2400" dirty="0">
                <a:solidFill>
                  <a:schemeClr val="bg1"/>
                </a:solidFill>
                <a:ea typeface="Times New Roman" panose="02020603050405020304" pitchFamily="18" charset="0"/>
              </a:rPr>
              <a:t>Asus VE208N</a:t>
            </a:r>
            <a:r>
              <a:rPr lang="uk-UA" sz="2400" dirty="0" smtClean="0">
                <a:solidFill>
                  <a:schemeClr val="bg1"/>
                </a:solidFill>
                <a:ea typeface="Times New Roman" panose="02020603050405020304" pitchFamily="18" charset="0"/>
              </a:rPr>
              <a:t>;</a:t>
            </a:r>
          </a:p>
          <a:p>
            <a:pPr marL="342900" indent="-342900" algn="just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uk-UA" sz="2400" dirty="0" smtClean="0">
                <a:solidFill>
                  <a:schemeClr val="bg1"/>
                </a:solidFill>
                <a:ea typeface="Times New Roman" panose="02020603050405020304" pitchFamily="18" charset="0"/>
              </a:rPr>
              <a:t>Відеоадаптер </a:t>
            </a:r>
            <a:r>
              <a:rPr lang="en-US" sz="2400" dirty="0" err="1" smtClean="0">
                <a:solidFill>
                  <a:schemeClr val="bg1"/>
                </a:solidFill>
                <a:ea typeface="Times New Roman" panose="02020603050405020304" pitchFamily="18" charset="0"/>
              </a:rPr>
              <a:t>Nvidia</a:t>
            </a:r>
            <a:r>
              <a:rPr lang="en-US" sz="2400" dirty="0" smtClean="0">
                <a:solidFill>
                  <a:schemeClr val="bg1"/>
                </a:solidFill>
                <a:ea typeface="Times New Roman" panose="02020603050405020304" pitchFamily="18" charset="0"/>
              </a:rPr>
              <a:t> GeForce 520;</a:t>
            </a:r>
            <a:endParaRPr lang="en-US" sz="2400" dirty="0">
              <a:solidFill>
                <a:schemeClr val="bg1"/>
              </a:solidFill>
              <a:ea typeface="Times New Roman" panose="02020603050405020304" pitchFamily="18" charset="0"/>
            </a:endParaRPr>
          </a:p>
          <a:p>
            <a:pPr marL="342900" indent="-342900" algn="just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uk-UA" sz="2400" dirty="0" smtClean="0">
                <a:solidFill>
                  <a:schemeClr val="bg1"/>
                </a:solidFill>
                <a:ea typeface="Times New Roman" panose="02020603050405020304" pitchFamily="18" charset="0"/>
              </a:rPr>
              <a:t>Оперативна </a:t>
            </a:r>
            <a:r>
              <a:rPr lang="uk-UA" sz="2400" dirty="0">
                <a:solidFill>
                  <a:schemeClr val="bg1"/>
                </a:solidFill>
                <a:ea typeface="Times New Roman" panose="02020603050405020304" pitchFamily="18" charset="0"/>
              </a:rPr>
              <a:t>пам’ять </a:t>
            </a:r>
            <a:r>
              <a:rPr lang="en-US" sz="2400" dirty="0" smtClean="0">
                <a:solidFill>
                  <a:schemeClr val="bg1"/>
                </a:solidFill>
                <a:ea typeface="Times New Roman" panose="02020603050405020304" pitchFamily="18" charset="0"/>
              </a:rPr>
              <a:t>16</a:t>
            </a:r>
            <a:r>
              <a:rPr lang="uk-UA" sz="2400" dirty="0" smtClean="0">
                <a:solidFill>
                  <a:schemeClr val="bg1"/>
                </a:solidFill>
                <a:ea typeface="Times New Roman" panose="02020603050405020304" pitchFamily="18" charset="0"/>
              </a:rPr>
              <a:t> </a:t>
            </a:r>
            <a:r>
              <a:rPr lang="en-US" sz="2400" dirty="0">
                <a:solidFill>
                  <a:schemeClr val="bg1"/>
                </a:solidFill>
                <a:ea typeface="Times New Roman" panose="02020603050405020304" pitchFamily="18" charset="0"/>
              </a:rPr>
              <a:t>GB RAM;</a:t>
            </a:r>
          </a:p>
          <a:p>
            <a:pPr marL="342900" indent="-342900" algn="just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uk-UA" sz="2400" dirty="0" smtClean="0">
                <a:solidFill>
                  <a:schemeClr val="bg1"/>
                </a:solidFill>
                <a:ea typeface="Times New Roman" panose="02020603050405020304" pitchFamily="18" charset="0"/>
              </a:rPr>
              <a:t>Накопичувач </a:t>
            </a:r>
            <a:r>
              <a:rPr lang="en-US" sz="2400" dirty="0" smtClean="0">
                <a:solidFill>
                  <a:schemeClr val="bg1"/>
                </a:solidFill>
                <a:ea typeface="Times New Roman" panose="02020603050405020304" pitchFamily="18" charset="0"/>
              </a:rPr>
              <a:t>SSD 240 </a:t>
            </a:r>
            <a:r>
              <a:rPr lang="en-US" sz="2400" dirty="0">
                <a:solidFill>
                  <a:schemeClr val="bg1"/>
                </a:solidFill>
                <a:ea typeface="Times New Roman" panose="02020603050405020304" pitchFamily="18" charset="0"/>
              </a:rPr>
              <a:t>GB;</a:t>
            </a:r>
          </a:p>
          <a:p>
            <a:pPr marL="342900" indent="-342900" algn="just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uk-UA" sz="2400" dirty="0" smtClean="0">
                <a:solidFill>
                  <a:schemeClr val="bg1"/>
                </a:solidFill>
                <a:ea typeface="Times New Roman" panose="02020603050405020304" pitchFamily="18" charset="0"/>
              </a:rPr>
              <a:t>Клавіатура</a:t>
            </a:r>
            <a:r>
              <a:rPr lang="uk-UA" sz="2400" dirty="0">
                <a:solidFill>
                  <a:schemeClr val="bg1"/>
                </a:solidFill>
                <a:ea typeface="Times New Roman" panose="02020603050405020304" pitchFamily="18" charset="0"/>
              </a:rPr>
              <a:t>, миша. </a:t>
            </a:r>
          </a:p>
        </p:txBody>
      </p:sp>
      <p:sp>
        <p:nvSpPr>
          <p:cNvPr id="7" name="Rectangle 11">
            <a:extLst>
              <a:ext uri="{FF2B5EF4-FFF2-40B4-BE49-F238E27FC236}">
                <a16:creationId xmlns:a16="http://schemas.microsoft.com/office/drawing/2014/main" id="{6601C6B5-FE1B-4D30-AAE7-B15C74BB80D2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56279" y="1425414"/>
            <a:ext cx="3082611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ru-RU" sz="2800" dirty="0" smtClean="0">
                <a:solidFill>
                  <a:schemeClr val="bg1"/>
                </a:solidFill>
              </a:rPr>
              <a:t>ПК </a:t>
            </a:r>
            <a:r>
              <a:rPr lang="ru-RU" sz="2800" dirty="0" err="1" smtClean="0">
                <a:solidFill>
                  <a:schemeClr val="bg1"/>
                </a:solidFill>
              </a:rPr>
              <a:t>розробки</a:t>
            </a:r>
            <a:endParaRPr lang="ru-RU" sz="2800" dirty="0" smtClean="0">
              <a:solidFill>
                <a:schemeClr val="bg1"/>
              </a:solidFill>
            </a:endParaRPr>
          </a:p>
        </p:txBody>
      </p:sp>
      <p:sp>
        <p:nvSpPr>
          <p:cNvPr id="8" name="Rectangle 11">
            <a:extLst>
              <a:ext uri="{FF2B5EF4-FFF2-40B4-BE49-F238E27FC236}">
                <a16:creationId xmlns:a16="http://schemas.microsoft.com/office/drawing/2014/main" id="{6601C6B5-FE1B-4D30-AAE7-B15C74BB80D2}"/>
              </a:ext>
            </a:extLst>
          </p:cNvPr>
          <p:cNvSpPr>
            <a:spLocks noChangeArrowheads="1"/>
          </p:cNvSpPr>
          <p:nvPr/>
        </p:nvSpPr>
        <p:spPr bwMode="auto">
          <a:xfrm>
            <a:off x="7949644" y="1326690"/>
            <a:ext cx="3082611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ru-RU" sz="2800" dirty="0" smtClean="0">
                <a:solidFill>
                  <a:schemeClr val="bg1"/>
                </a:solidFill>
              </a:rPr>
              <a:t>ПК </a:t>
            </a:r>
            <a:r>
              <a:rPr lang="ru-RU" sz="2800" dirty="0" err="1" smtClean="0">
                <a:solidFill>
                  <a:schemeClr val="bg1"/>
                </a:solidFill>
              </a:rPr>
              <a:t>тестування</a:t>
            </a:r>
            <a:endParaRPr lang="ru-RU" sz="2800" dirty="0" smtClean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809414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 descr="Nebuchadnezzar ~ Nepos Games"/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91305" y="1488958"/>
            <a:ext cx="7313897" cy="4164710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Rectangle 11">
            <a:extLst>
              <a:ext uri="{FF2B5EF4-FFF2-40B4-BE49-F238E27FC236}">
                <a16:creationId xmlns:a16="http://schemas.microsoft.com/office/drawing/2014/main" id="{6601C6B5-FE1B-4D30-AAE7-B15C74BB80D2}"/>
              </a:ext>
            </a:extLst>
          </p:cNvPr>
          <p:cNvSpPr>
            <a:spLocks noChangeArrowheads="1"/>
          </p:cNvSpPr>
          <p:nvPr/>
        </p:nvSpPr>
        <p:spPr bwMode="auto">
          <a:xfrm>
            <a:off x="2967017" y="492429"/>
            <a:ext cx="6160314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ru-RU" sz="2800" dirty="0" smtClean="0">
                <a:solidFill>
                  <a:schemeClr val="bg1"/>
                </a:solidFill>
              </a:rPr>
              <a:t>Структура </a:t>
            </a:r>
            <a:r>
              <a:rPr lang="ru-RU" sz="2800" dirty="0" err="1" smtClean="0">
                <a:solidFill>
                  <a:schemeClr val="bg1"/>
                </a:solidFill>
              </a:rPr>
              <a:t>створеного</a:t>
            </a:r>
            <a:r>
              <a:rPr lang="ru-RU" sz="2800" dirty="0" smtClean="0">
                <a:solidFill>
                  <a:schemeClr val="bg1"/>
                </a:solidFill>
              </a:rPr>
              <a:t> </a:t>
            </a:r>
            <a:r>
              <a:rPr lang="ru-RU" sz="2800" dirty="0" err="1" smtClean="0">
                <a:solidFill>
                  <a:schemeClr val="bg1"/>
                </a:solidFill>
              </a:rPr>
              <a:t>додатку</a:t>
            </a:r>
            <a:endParaRPr lang="ru-RU" sz="2800" dirty="0" smtClean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470278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Рисунок 8"/>
          <p:cNvPicPr>
            <a:picLocks noChangeAspect="1"/>
          </p:cNvPicPr>
          <p:nvPr/>
        </p:nvPicPr>
        <p:blipFill rotWithShape="1">
          <a:blip r:embed="rId2"/>
          <a:srcRect t="563" r="10620"/>
          <a:stretch/>
        </p:blipFill>
        <p:spPr>
          <a:xfrm>
            <a:off x="6380620" y="-16321"/>
            <a:ext cx="5441794" cy="3561231"/>
          </a:xfrm>
          <a:prstGeom prst="rect">
            <a:avLst/>
          </a:prstGeom>
        </p:spPr>
      </p:pic>
      <p:pic>
        <p:nvPicPr>
          <p:cNvPr id="10" name="Рисунок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7269" y="16320"/>
            <a:ext cx="6213351" cy="3528590"/>
          </a:xfrm>
          <a:prstGeom prst="rect">
            <a:avLst/>
          </a:prstGeom>
        </p:spPr>
      </p:pic>
      <p:pic>
        <p:nvPicPr>
          <p:cNvPr id="13" name="Рисунок 1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80620" y="3544910"/>
            <a:ext cx="5429250" cy="3209925"/>
          </a:xfrm>
          <a:prstGeom prst="rect">
            <a:avLst/>
          </a:prstGeom>
        </p:spPr>
      </p:pic>
      <p:pic>
        <p:nvPicPr>
          <p:cNvPr id="14" name="Рисунок 1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54725" y="3544910"/>
            <a:ext cx="6225895" cy="3209925"/>
          </a:xfrm>
          <a:prstGeom prst="rect">
            <a:avLst/>
          </a:prstGeom>
        </p:spPr>
      </p:pic>
      <p:sp>
        <p:nvSpPr>
          <p:cNvPr id="15" name="Rectangle 11">
            <a:extLst>
              <a:ext uri="{FF2B5EF4-FFF2-40B4-BE49-F238E27FC236}">
                <a16:creationId xmlns:a16="http://schemas.microsoft.com/office/drawing/2014/main" id="{6601C6B5-FE1B-4D30-AAE7-B15C74BB80D2}"/>
              </a:ext>
            </a:extLst>
          </p:cNvPr>
          <p:cNvSpPr>
            <a:spLocks noChangeArrowheads="1"/>
          </p:cNvSpPr>
          <p:nvPr/>
        </p:nvSpPr>
        <p:spPr bwMode="auto">
          <a:xfrm>
            <a:off x="3100832" y="113287"/>
            <a:ext cx="6160314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sz="2800" dirty="0" smtClean="0">
                <a:solidFill>
                  <a:schemeClr val="bg1"/>
                </a:solidFill>
              </a:rPr>
              <a:t>Flow Field</a:t>
            </a:r>
            <a:endParaRPr lang="ru-RU" sz="2800" dirty="0" smtClean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994341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9" name="Объект 1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63608640"/>
              </p:ext>
            </p:extLst>
          </p:nvPr>
        </p:nvGraphicFramePr>
        <p:xfrm>
          <a:off x="357188" y="661656"/>
          <a:ext cx="11428412" cy="60309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58" name="Image" r:id="rId3" imgW="11428560" imgH="6031440" progId="Photoshop.Image.55">
                  <p:embed/>
                </p:oleObj>
              </mc:Choice>
              <mc:Fallback>
                <p:oleObj name="Image" r:id="rId3" imgW="11428560" imgH="6031440" progId="Photoshop.Image.5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357188" y="661656"/>
                        <a:ext cx="11428412" cy="60309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1" name="Объект 20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05369478"/>
              </p:ext>
            </p:extLst>
          </p:nvPr>
        </p:nvGraphicFramePr>
        <p:xfrm>
          <a:off x="357188" y="668007"/>
          <a:ext cx="11453812" cy="60309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59" name="Image" r:id="rId5" imgW="11453760" imgH="6031440" progId="Photoshop.Image.55">
                  <p:embed/>
                </p:oleObj>
              </mc:Choice>
              <mc:Fallback>
                <p:oleObj name="Image" r:id="rId5" imgW="11453760" imgH="6031440" progId="Photoshop.Image.5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357188" y="668007"/>
                        <a:ext cx="11453812" cy="60309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2" name="Объект 2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31368504"/>
              </p:ext>
            </p:extLst>
          </p:nvPr>
        </p:nvGraphicFramePr>
        <p:xfrm>
          <a:off x="357188" y="655305"/>
          <a:ext cx="11453812" cy="60309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60" name="Image" r:id="rId7" imgW="11453760" imgH="6031440" progId="Photoshop.Image.55">
                  <p:embed/>
                </p:oleObj>
              </mc:Choice>
              <mc:Fallback>
                <p:oleObj name="Image" r:id="rId7" imgW="11453760" imgH="6031440" progId="Photoshop.Image.5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357188" y="655305"/>
                        <a:ext cx="11453812" cy="60309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3" name="Объект 2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96493868"/>
              </p:ext>
            </p:extLst>
          </p:nvPr>
        </p:nvGraphicFramePr>
        <p:xfrm>
          <a:off x="357188" y="642603"/>
          <a:ext cx="11453812" cy="60436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61" name="Image" r:id="rId9" imgW="11453760" imgH="6044400" progId="Photoshop.Image.55">
                  <p:embed/>
                </p:oleObj>
              </mc:Choice>
              <mc:Fallback>
                <p:oleObj name="Image" r:id="rId9" imgW="11453760" imgH="6044400" progId="Photoshop.Image.5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357188" y="642603"/>
                        <a:ext cx="11453812" cy="60436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4" name="Rectangle 11">
            <a:extLst>
              <a:ext uri="{FF2B5EF4-FFF2-40B4-BE49-F238E27FC236}">
                <a16:creationId xmlns:a16="http://schemas.microsoft.com/office/drawing/2014/main" id="{6601C6B5-FE1B-4D30-AAE7-B15C74BB80D2}"/>
              </a:ext>
            </a:extLst>
          </p:cNvPr>
          <p:cNvSpPr>
            <a:spLocks noChangeArrowheads="1"/>
          </p:cNvSpPr>
          <p:nvPr/>
        </p:nvSpPr>
        <p:spPr bwMode="auto">
          <a:xfrm>
            <a:off x="2991237" y="132088"/>
            <a:ext cx="6160314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ru-RU" sz="2800" dirty="0" err="1" smtClean="0">
                <a:solidFill>
                  <a:schemeClr val="bg1"/>
                </a:solidFill>
              </a:rPr>
              <a:t>Основні</a:t>
            </a:r>
            <a:r>
              <a:rPr lang="ru-RU" sz="2800" dirty="0" smtClean="0">
                <a:solidFill>
                  <a:schemeClr val="bg1"/>
                </a:solidFill>
              </a:rPr>
              <a:t> </a:t>
            </a:r>
            <a:r>
              <a:rPr lang="ru-RU" sz="2800" dirty="0" err="1" smtClean="0">
                <a:solidFill>
                  <a:schemeClr val="bg1"/>
                </a:solidFill>
              </a:rPr>
              <a:t>принципи</a:t>
            </a:r>
            <a:r>
              <a:rPr lang="ru-RU" sz="2800" dirty="0" smtClean="0">
                <a:solidFill>
                  <a:schemeClr val="bg1"/>
                </a:solidFill>
              </a:rPr>
              <a:t> </a:t>
            </a:r>
            <a:r>
              <a:rPr lang="ru-RU" sz="2800" dirty="0" err="1" smtClean="0">
                <a:solidFill>
                  <a:schemeClr val="bg1"/>
                </a:solidFill>
              </a:rPr>
              <a:t>гри</a:t>
            </a:r>
            <a:endParaRPr lang="ru-RU" sz="2800" dirty="0" smtClean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681283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1550</TotalTime>
  <Words>246</Words>
  <Application>Microsoft Office PowerPoint</Application>
  <PresentationFormat>Широкоэкранный</PresentationFormat>
  <Paragraphs>54</Paragraphs>
  <Slides>11</Slides>
  <Notes>1</Notes>
  <HiddenSlides>0</HiddenSlides>
  <MMClips>0</MMClips>
  <ScaleCrop>false</ScaleCrop>
  <HeadingPairs>
    <vt:vector size="8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1</vt:i4>
      </vt:variant>
      <vt:variant>
        <vt:lpstr>Внедренные серверы OLE</vt:lpstr>
      </vt:variant>
      <vt:variant>
        <vt:i4>1</vt:i4>
      </vt:variant>
      <vt:variant>
        <vt:lpstr>Заголовки слайдов</vt:lpstr>
      </vt:variant>
      <vt:variant>
        <vt:i4>11</vt:i4>
      </vt:variant>
    </vt:vector>
  </HeadingPairs>
  <TitlesOfParts>
    <vt:vector size="18" baseType="lpstr">
      <vt:lpstr>Arial</vt:lpstr>
      <vt:lpstr>Calibri</vt:lpstr>
      <vt:lpstr>Calibri Light</vt:lpstr>
      <vt:lpstr>Helvetica</vt:lpstr>
      <vt:lpstr>Times New Roman</vt:lpstr>
      <vt:lpstr>Тема Office</vt:lpstr>
      <vt:lpstr>Adobe Photoshop Image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Andrew</dc:creator>
  <cp:lastModifiedBy>Andrew</cp:lastModifiedBy>
  <cp:revision>41</cp:revision>
  <dcterms:created xsi:type="dcterms:W3CDTF">2021-06-20T10:46:17Z</dcterms:created>
  <dcterms:modified xsi:type="dcterms:W3CDTF">2021-06-21T22:14:59Z</dcterms:modified>
</cp:coreProperties>
</file>

<file path=docProps/thumbnail.jpeg>
</file>